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7" roundtripDataSignature="AMtx7mgezaGdOd/nUE9Ubdi0W0oj8KqH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3da9f37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3da9f37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3da9f37e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3da9f37e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3da9f37e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3da9f37e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3da9f37e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3da9f37e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3da9f37e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3da9f37e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3da9f37e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3da9f37e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3da9f37e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53da9f37ee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3da9f37e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3da9f37e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17"/>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17"/>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17"/>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17"/>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 name="Google Shape;14;p17"/>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cxnSp>
        <p:nvCxnSpPr>
          <p:cNvPr id="58" name="Google Shape;58;p26"/>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9" name="Google Shape;59;p2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0" name="Google Shape;60;p26"/>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1" name="Google Shape;61;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cxnSp>
        <p:nvCxnSpPr>
          <p:cNvPr id="63" name="Google Shape;63;p27"/>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27"/>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5" name="Google Shape;65;p27"/>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p27"/>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7" name="Google Shape;67;p2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18" name="Shape 18"/>
        <p:cNvGrpSpPr/>
        <p:nvPr/>
      </p:nvGrpSpPr>
      <p:grpSpPr>
        <a:xfrm>
          <a:off x="0" y="0"/>
          <a:ext cx="0" cy="0"/>
          <a:chOff x="0" y="0"/>
          <a:chExt cx="0" cy="0"/>
        </a:xfrm>
      </p:grpSpPr>
      <p:cxnSp>
        <p:nvCxnSpPr>
          <p:cNvPr id="19" name="Google Shape;19;p19"/>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0" name="Google Shape;20;p19"/>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1" name="Google Shape;21;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cxnSp>
        <p:nvCxnSpPr>
          <p:cNvPr id="23" name="Google Shape;23;p20"/>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4" name="Google Shape;24;p20"/>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5" name="Google Shape;25;p20"/>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26" name="Google Shape;26;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cxnSp>
        <p:nvCxnSpPr>
          <p:cNvPr id="28" name="Google Shape;28;p21"/>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9" name="Google Shape;29;p21"/>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0" name="Google Shape;30;p2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1" name="Google Shape;31;p2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2" name="Google Shape;32;p2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 name="Google Shape;33;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cxnSp>
        <p:nvCxnSpPr>
          <p:cNvPr id="35" name="Google Shape;35;p2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6" name="Google Shape;36;p22"/>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7" name="Google Shape;37;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8" name="Google Shape;38;p2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 name="Google Shape;39;p22"/>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22"/>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23"/>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 name="Google Shape;44;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cxnSp>
        <p:nvCxnSpPr>
          <p:cNvPr id="46" name="Google Shape;46;p2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7" name="Google Shape;47;p24"/>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24"/>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9" name="Google Shape;49;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25"/>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 name="Google Shape;52;p2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3" name="Google Shape;53;p25"/>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54" name="Google Shape;54;p25"/>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2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6" name="Google Shape;56;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16"/>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71" name="Shape 71"/>
        <p:cNvGrpSpPr/>
        <p:nvPr/>
      </p:nvGrpSpPr>
      <p:grpSpPr>
        <a:xfrm>
          <a:off x="0" y="0"/>
          <a:ext cx="0" cy="0"/>
          <a:chOff x="0" y="0"/>
          <a:chExt cx="0" cy="0"/>
        </a:xfrm>
      </p:grpSpPr>
      <p:sp>
        <p:nvSpPr>
          <p:cNvPr id="72" name="Google Shape;72;p1"/>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fr"/>
              <a:t>MS project</a:t>
            </a:r>
            <a:endParaRPr/>
          </a:p>
        </p:txBody>
      </p:sp>
      <p:sp>
        <p:nvSpPr>
          <p:cNvPr id="73" name="Google Shape;73;p1"/>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fr" sz="2400"/>
              <a:t>Gestion de projet</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0"/>
          <p:cNvPicPr preferRelativeResize="0"/>
          <p:nvPr/>
        </p:nvPicPr>
        <p:blipFill rotWithShape="1">
          <a:blip r:embed="rId3">
            <a:alphaModFix/>
          </a:blip>
          <a:srcRect b="0" l="0" r="0" t="0"/>
          <a:stretch/>
        </p:blipFill>
        <p:spPr>
          <a:xfrm>
            <a:off x="1" y="0"/>
            <a:ext cx="4571999" cy="2870314"/>
          </a:xfrm>
          <a:prstGeom prst="rect">
            <a:avLst/>
          </a:prstGeom>
          <a:noFill/>
          <a:ln>
            <a:noFill/>
          </a:ln>
        </p:spPr>
      </p:pic>
      <p:pic>
        <p:nvPicPr>
          <p:cNvPr id="132" name="Google Shape;132;p10"/>
          <p:cNvPicPr preferRelativeResize="0"/>
          <p:nvPr/>
        </p:nvPicPr>
        <p:blipFill rotWithShape="1">
          <a:blip r:embed="rId4">
            <a:alphaModFix/>
          </a:blip>
          <a:srcRect b="0" l="0" r="0" t="0"/>
          <a:stretch/>
        </p:blipFill>
        <p:spPr>
          <a:xfrm>
            <a:off x="4004441" y="2252498"/>
            <a:ext cx="5139559" cy="2891002"/>
          </a:xfrm>
          <a:prstGeom prst="rect">
            <a:avLst/>
          </a:prstGeom>
          <a:noFill/>
          <a:ln>
            <a:noFill/>
          </a:ln>
        </p:spPr>
      </p:pic>
      <p:sp>
        <p:nvSpPr>
          <p:cNvPr id="133" name="Google Shape;133;p10"/>
          <p:cNvSpPr txBox="1"/>
          <p:nvPr/>
        </p:nvSpPr>
        <p:spPr>
          <a:xfrm>
            <a:off x="5213131" y="809297"/>
            <a:ext cx="226215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3600" u="none" cap="none" strike="noStrike">
                <a:solidFill>
                  <a:srgbClr val="FFC000"/>
                </a:solidFill>
                <a:latin typeface="Arial"/>
                <a:ea typeface="Arial"/>
                <a:cs typeface="Arial"/>
                <a:sym typeface="Arial"/>
              </a:rPr>
              <a:t>- Retarder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1"/>
          <p:cNvPicPr preferRelativeResize="0"/>
          <p:nvPr/>
        </p:nvPicPr>
        <p:blipFill rotWithShape="1">
          <a:blip r:embed="rId3">
            <a:alphaModFix/>
          </a:blip>
          <a:srcRect b="0" l="0" r="0" t="0"/>
          <a:stretch/>
        </p:blipFill>
        <p:spPr>
          <a:xfrm>
            <a:off x="0" y="-1"/>
            <a:ext cx="5063650" cy="2848303"/>
          </a:xfrm>
          <a:prstGeom prst="rect">
            <a:avLst/>
          </a:prstGeom>
          <a:noFill/>
          <a:ln>
            <a:noFill/>
          </a:ln>
        </p:spPr>
      </p:pic>
      <p:pic>
        <p:nvPicPr>
          <p:cNvPr id="139" name="Google Shape;139;p11"/>
          <p:cNvPicPr preferRelativeResize="0"/>
          <p:nvPr/>
        </p:nvPicPr>
        <p:blipFill rotWithShape="1">
          <a:blip r:embed="rId4">
            <a:alphaModFix/>
          </a:blip>
          <a:srcRect b="0" l="0" r="0" t="0"/>
          <a:stretch/>
        </p:blipFill>
        <p:spPr>
          <a:xfrm>
            <a:off x="4330262" y="2435772"/>
            <a:ext cx="4813738" cy="2707728"/>
          </a:xfrm>
          <a:prstGeom prst="rect">
            <a:avLst/>
          </a:prstGeom>
          <a:noFill/>
          <a:ln>
            <a:noFill/>
          </a:ln>
        </p:spPr>
      </p:pic>
      <p:sp>
        <p:nvSpPr>
          <p:cNvPr id="140" name="Google Shape;140;p11"/>
          <p:cNvSpPr txBox="1"/>
          <p:nvPr/>
        </p:nvSpPr>
        <p:spPr>
          <a:xfrm>
            <a:off x="6232635" y="924910"/>
            <a:ext cx="22071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2400" u="none" cap="none" strike="noStrike">
                <a:solidFill>
                  <a:srgbClr val="FFC000"/>
                </a:solidFill>
                <a:latin typeface="Arial"/>
                <a:ea typeface="Arial"/>
                <a:cs typeface="Arial"/>
                <a:sym typeface="Arial"/>
              </a:rPr>
              <a:t>- Fractionner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2"/>
          <p:cNvPicPr preferRelativeResize="0"/>
          <p:nvPr/>
        </p:nvPicPr>
        <p:blipFill rotWithShape="1">
          <a:blip r:embed="rId3">
            <a:alphaModFix/>
          </a:blip>
          <a:srcRect b="0" l="0" r="0" t="0"/>
          <a:stretch/>
        </p:blipFill>
        <p:spPr>
          <a:xfrm>
            <a:off x="0" y="188753"/>
            <a:ext cx="9144000" cy="47659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3"/>
          <p:cNvPicPr preferRelativeResize="0"/>
          <p:nvPr/>
        </p:nvPicPr>
        <p:blipFill rotWithShape="1">
          <a:blip r:embed="rId3">
            <a:alphaModFix/>
          </a:blip>
          <a:srcRect b="0" l="0" r="0" t="0"/>
          <a:stretch/>
        </p:blipFill>
        <p:spPr>
          <a:xfrm>
            <a:off x="0" y="210387"/>
            <a:ext cx="9144000" cy="472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4"/>
          <p:cNvPicPr preferRelativeResize="0"/>
          <p:nvPr/>
        </p:nvPicPr>
        <p:blipFill rotWithShape="1">
          <a:blip r:embed="rId3">
            <a:alphaModFix/>
          </a:blip>
          <a:srcRect b="0" l="0" r="0" t="0"/>
          <a:stretch/>
        </p:blipFill>
        <p:spPr>
          <a:xfrm>
            <a:off x="0" y="124089"/>
            <a:ext cx="9144000" cy="48953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5"/>
          <p:cNvPicPr preferRelativeResize="0"/>
          <p:nvPr/>
        </p:nvPicPr>
        <p:blipFill rotWithShape="1">
          <a:blip r:embed="rId3">
            <a:alphaModFix/>
          </a:blip>
          <a:srcRect b="0" l="0" r="0" t="0"/>
          <a:stretch/>
        </p:blipFill>
        <p:spPr>
          <a:xfrm>
            <a:off x="21020" y="207995"/>
            <a:ext cx="9144000" cy="47275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type="title"/>
          </p:nvPr>
        </p:nvSpPr>
        <p:spPr>
          <a:xfrm>
            <a:off x="283100" y="483550"/>
            <a:ext cx="86316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fr"/>
              <a:t>Quels sont les objectifs de </a:t>
            </a:r>
            <a:r>
              <a:rPr lang="fr">
                <a:solidFill>
                  <a:srgbClr val="38761D"/>
                </a:solidFill>
              </a:rPr>
              <a:t>MS project</a:t>
            </a:r>
            <a:r>
              <a:rPr lang="fr"/>
              <a:t> ?</a:t>
            </a:r>
            <a:endParaRPr/>
          </a:p>
        </p:txBody>
      </p:sp>
      <p:sp>
        <p:nvSpPr>
          <p:cNvPr id="166" name="Google Shape;166;p5"/>
          <p:cNvSpPr txBox="1"/>
          <p:nvPr/>
        </p:nvSpPr>
        <p:spPr>
          <a:xfrm>
            <a:off x="526300" y="2571750"/>
            <a:ext cx="7697700" cy="2339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6AA84F"/>
              </a:buClr>
              <a:buSzPts val="2000"/>
              <a:buFont typeface="Lato"/>
              <a:buChar char="-"/>
            </a:pPr>
            <a:r>
              <a:rPr b="0" i="0" lang="fr" sz="2000" u="none" cap="none" strike="noStrike">
                <a:solidFill>
                  <a:srgbClr val="6AA84F"/>
                </a:solidFill>
                <a:latin typeface="Lato"/>
                <a:ea typeface="Lato"/>
                <a:cs typeface="Lato"/>
                <a:sym typeface="Lato"/>
              </a:rPr>
              <a:t>Planification précise du projet</a:t>
            </a:r>
            <a:r>
              <a:rPr b="0" i="0" lang="fr" sz="2000" u="none" cap="none" strike="noStrike">
                <a:solidFill>
                  <a:schemeClr val="lt1"/>
                </a:solidFill>
                <a:latin typeface="Lato"/>
                <a:ea typeface="Lato"/>
                <a:cs typeface="Lato"/>
                <a:sym typeface="Lato"/>
              </a:rPr>
              <a:t> : L’objectif principal de Ms project est de permettre aux chefs de projet de créer des plans détaillés pour leurs projets</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rgbClr val="6AA84F"/>
              </a:buClr>
              <a:buSzPts val="2000"/>
              <a:buFont typeface="Lato"/>
              <a:buChar char="-"/>
            </a:pPr>
            <a:r>
              <a:rPr b="0" i="0" lang="fr" sz="2000" u="none" cap="none" strike="noStrike">
                <a:solidFill>
                  <a:srgbClr val="6AA84F"/>
                </a:solidFill>
                <a:latin typeface="Lato"/>
                <a:ea typeface="Lato"/>
                <a:cs typeface="Lato"/>
                <a:sym typeface="Lato"/>
              </a:rPr>
              <a:t>Suivi et contrôle du projet</a:t>
            </a:r>
            <a:r>
              <a:rPr b="0" i="0" lang="fr" sz="2000" u="none" cap="none" strike="noStrike">
                <a:solidFill>
                  <a:srgbClr val="38761D"/>
                </a:solidFill>
                <a:latin typeface="Lato"/>
                <a:ea typeface="Lato"/>
                <a:cs typeface="Lato"/>
                <a:sym typeface="Lato"/>
              </a:rPr>
              <a:t> </a:t>
            </a:r>
            <a:r>
              <a:rPr b="0" i="0" lang="fr" sz="2000" u="none" cap="none" strike="noStrike">
                <a:solidFill>
                  <a:schemeClr val="lt1"/>
                </a:solidFill>
                <a:latin typeface="Lato"/>
                <a:ea typeface="Lato"/>
                <a:cs typeface="Lato"/>
                <a:sym typeface="Lato"/>
              </a:rPr>
              <a:t>: Une fois que le projet est en cours, MS project offre des outils de suivi et de contrôle puissants.</a:t>
            </a:r>
            <a:endParaRPr b="0" i="0" sz="2000" u="none" cap="none" strike="noStrike">
              <a:solidFill>
                <a:schemeClr val="lt1"/>
              </a:solidFill>
              <a:latin typeface="Lato"/>
              <a:ea typeface="Lato"/>
              <a:cs typeface="Lato"/>
              <a:sym typeface="Lato"/>
            </a:endParaRPr>
          </a:p>
          <a:p>
            <a:pPr indent="-355600" lvl="0" marL="457200" marR="0" rtl="0" algn="l">
              <a:lnSpc>
                <a:spcPct val="100000"/>
              </a:lnSpc>
              <a:spcBef>
                <a:spcPts val="0"/>
              </a:spcBef>
              <a:spcAft>
                <a:spcPts val="0"/>
              </a:spcAft>
              <a:buClr>
                <a:srgbClr val="6AA84F"/>
              </a:buClr>
              <a:buSzPts val="2000"/>
              <a:buFont typeface="Lato"/>
              <a:buChar char="-"/>
            </a:pPr>
            <a:r>
              <a:rPr b="0" i="0" lang="fr" sz="2000" u="none" cap="none" strike="noStrike">
                <a:solidFill>
                  <a:srgbClr val="6AA84F"/>
                </a:solidFill>
                <a:latin typeface="Lato"/>
                <a:ea typeface="Lato"/>
                <a:cs typeface="Lato"/>
                <a:sym typeface="Lato"/>
              </a:rPr>
              <a:t>Communication et collaboration</a:t>
            </a:r>
            <a:r>
              <a:rPr b="0" i="0" lang="fr" sz="2000" u="none" cap="none" strike="noStrike">
                <a:solidFill>
                  <a:schemeClr val="lt1"/>
                </a:solidFill>
                <a:latin typeface="Lato"/>
                <a:ea typeface="Lato"/>
                <a:cs typeface="Lato"/>
                <a:sym typeface="Lato"/>
              </a:rPr>
              <a:t> : MS project facilite la communication et la collaboration au sein de l’équipe du projet</a:t>
            </a:r>
            <a:endParaRPr b="0" i="0" sz="2000" u="none" cap="none" strike="noStrike">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g253da9f37ee_0_0"/>
          <p:cNvPicPr preferRelativeResize="0"/>
          <p:nvPr/>
        </p:nvPicPr>
        <p:blipFill>
          <a:blip r:embed="rId3">
            <a:alphaModFix/>
          </a:blip>
          <a:stretch>
            <a:fillRect/>
          </a:stretch>
        </p:blipFill>
        <p:spPr>
          <a:xfrm>
            <a:off x="5112425" y="0"/>
            <a:ext cx="4031575" cy="5143501"/>
          </a:xfrm>
          <a:prstGeom prst="rect">
            <a:avLst/>
          </a:prstGeom>
          <a:noFill/>
          <a:ln>
            <a:noFill/>
          </a:ln>
        </p:spPr>
      </p:pic>
      <p:sp>
        <p:nvSpPr>
          <p:cNvPr id="172" name="Google Shape;172;g253da9f37ee_0_0"/>
          <p:cNvSpPr txBox="1"/>
          <p:nvPr/>
        </p:nvSpPr>
        <p:spPr>
          <a:xfrm>
            <a:off x="0" y="473950"/>
            <a:ext cx="511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4800">
                <a:solidFill>
                  <a:srgbClr val="38761D"/>
                </a:solidFill>
                <a:latin typeface="Raleway"/>
                <a:ea typeface="Raleway"/>
                <a:cs typeface="Raleway"/>
                <a:sym typeface="Raleway"/>
              </a:rPr>
              <a:t>Exemple</a:t>
            </a:r>
            <a:endParaRPr b="1" sz="4800">
              <a:solidFill>
                <a:srgbClr val="38761D"/>
              </a:solidFill>
              <a:latin typeface="Raleway"/>
              <a:ea typeface="Raleway"/>
              <a:cs typeface="Raleway"/>
              <a:sym typeface="Raleway"/>
            </a:endParaRPr>
          </a:p>
        </p:txBody>
      </p:sp>
      <p:sp>
        <p:nvSpPr>
          <p:cNvPr id="173" name="Google Shape;173;g253da9f37ee_0_0"/>
          <p:cNvSpPr txBox="1"/>
          <p:nvPr/>
        </p:nvSpPr>
        <p:spPr>
          <a:xfrm>
            <a:off x="334050" y="1677050"/>
            <a:ext cx="44442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chemeClr val="lt1"/>
                </a:solidFill>
                <a:latin typeface="Lato"/>
                <a:ea typeface="Lato"/>
                <a:cs typeface="Lato"/>
                <a:sym typeface="Lato"/>
              </a:rPr>
              <a:t>Le projet de gestion de concert vise à organiser et gérer un concert musical. Il s'agit de coordonner tous les aspects liés à l'événement, y compris la réservation de la salle, la sélection des artistes, la planification des horaires, la gestion des ressources, la promotion, la billetterie, etc. Microsoft Project peut être utilisé pour faciliter la gestion de ce projet complexe.</a:t>
            </a:r>
            <a:endParaRPr sz="20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53da9f37ee_0_69"/>
          <p:cNvSpPr txBox="1"/>
          <p:nvPr>
            <p:ph type="title"/>
          </p:nvPr>
        </p:nvSpPr>
        <p:spPr>
          <a:xfrm>
            <a:off x="121700" y="585825"/>
            <a:ext cx="7021800" cy="86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38761D"/>
                </a:solidFill>
              </a:rPr>
              <a:t>Diagramme de Gantt</a:t>
            </a:r>
            <a:endParaRPr>
              <a:solidFill>
                <a:srgbClr val="38761D"/>
              </a:solidFill>
            </a:endParaRPr>
          </a:p>
        </p:txBody>
      </p:sp>
      <p:pic>
        <p:nvPicPr>
          <p:cNvPr id="179" name="Google Shape;179;g253da9f37ee_0_69"/>
          <p:cNvPicPr preferRelativeResize="0"/>
          <p:nvPr/>
        </p:nvPicPr>
        <p:blipFill>
          <a:blip r:embed="rId3">
            <a:alphaModFix/>
          </a:blip>
          <a:stretch>
            <a:fillRect/>
          </a:stretch>
        </p:blipFill>
        <p:spPr>
          <a:xfrm>
            <a:off x="283100" y="1608000"/>
            <a:ext cx="8537323" cy="3259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53da9f37ee_0_81"/>
          <p:cNvSpPr txBox="1"/>
          <p:nvPr>
            <p:ph type="title"/>
          </p:nvPr>
        </p:nvSpPr>
        <p:spPr>
          <a:xfrm>
            <a:off x="311175" y="529718"/>
            <a:ext cx="6244200" cy="88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38761D"/>
                </a:solidFill>
              </a:rPr>
              <a:t>Calendrier</a:t>
            </a:r>
            <a:endParaRPr>
              <a:solidFill>
                <a:srgbClr val="38761D"/>
              </a:solidFill>
            </a:endParaRPr>
          </a:p>
        </p:txBody>
      </p:sp>
      <p:pic>
        <p:nvPicPr>
          <p:cNvPr id="185" name="Google Shape;185;g253da9f37ee_0_81"/>
          <p:cNvPicPr preferRelativeResize="0"/>
          <p:nvPr/>
        </p:nvPicPr>
        <p:blipFill>
          <a:blip r:embed="rId3">
            <a:alphaModFix/>
          </a:blip>
          <a:stretch>
            <a:fillRect/>
          </a:stretch>
        </p:blipFill>
        <p:spPr>
          <a:xfrm>
            <a:off x="484175" y="1674900"/>
            <a:ext cx="8280125" cy="3246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
          <p:cNvSpPr txBox="1"/>
          <p:nvPr>
            <p:ph idx="4294967295" type="title"/>
          </p:nvPr>
        </p:nvSpPr>
        <p:spPr>
          <a:xfrm>
            <a:off x="879625" y="1677350"/>
            <a:ext cx="5520000" cy="14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3000"/>
              <a:buNone/>
            </a:pPr>
            <a:r>
              <a:rPr b="0" lang="fr" sz="1600">
                <a:latin typeface="Lato"/>
                <a:ea typeface="Lato"/>
                <a:cs typeface="Lato"/>
                <a:sym typeface="Lato"/>
              </a:rPr>
              <a:t>RAJAOHARINIAINA </a:t>
            </a:r>
            <a:r>
              <a:rPr lang="fr" sz="1600">
                <a:latin typeface="Lato"/>
                <a:ea typeface="Lato"/>
                <a:cs typeface="Lato"/>
                <a:sym typeface="Lato"/>
              </a:rPr>
              <a:t>Sergio</a:t>
            </a:r>
            <a:r>
              <a:rPr b="0" lang="fr" sz="1600">
                <a:latin typeface="Lato"/>
                <a:ea typeface="Lato"/>
                <a:cs typeface="Lato"/>
                <a:sym typeface="Lato"/>
              </a:rPr>
              <a:t> ETU1811 </a:t>
            </a:r>
            <a:endParaRPr b="0" sz="1600">
              <a:latin typeface="Lato"/>
              <a:ea typeface="Lato"/>
              <a:cs typeface="Lato"/>
              <a:sym typeface="Lato"/>
            </a:endParaRPr>
          </a:p>
          <a:p>
            <a:pPr indent="0" lvl="0" marL="0" rtl="0" algn="l">
              <a:lnSpc>
                <a:spcPct val="115000"/>
              </a:lnSpc>
              <a:spcBef>
                <a:spcPts val="1600"/>
              </a:spcBef>
              <a:spcAft>
                <a:spcPts val="0"/>
              </a:spcAft>
              <a:buSzPts val="3000"/>
              <a:buNone/>
            </a:pPr>
            <a:r>
              <a:rPr b="0" lang="fr" sz="1600">
                <a:latin typeface="Lato"/>
                <a:ea typeface="Lato"/>
                <a:cs typeface="Lato"/>
                <a:sym typeface="Lato"/>
              </a:rPr>
              <a:t>RASOAMIARAMANANA </a:t>
            </a:r>
            <a:r>
              <a:rPr lang="fr" sz="1600">
                <a:latin typeface="Lato"/>
                <a:ea typeface="Lato"/>
                <a:cs typeface="Lato"/>
                <a:sym typeface="Lato"/>
              </a:rPr>
              <a:t>Gill Jordan</a:t>
            </a:r>
            <a:r>
              <a:rPr b="0" lang="fr" sz="1600">
                <a:latin typeface="Lato"/>
                <a:ea typeface="Lato"/>
                <a:cs typeface="Lato"/>
                <a:sym typeface="Lato"/>
              </a:rPr>
              <a:t> ETU1879</a:t>
            </a:r>
            <a:endParaRPr b="0" sz="1600">
              <a:latin typeface="Lato"/>
              <a:ea typeface="Lato"/>
              <a:cs typeface="Lato"/>
              <a:sym typeface="Lato"/>
            </a:endParaRPr>
          </a:p>
          <a:p>
            <a:pPr indent="0" lvl="0" marL="0" rtl="0" algn="l">
              <a:lnSpc>
                <a:spcPct val="115000"/>
              </a:lnSpc>
              <a:spcBef>
                <a:spcPts val="1600"/>
              </a:spcBef>
              <a:spcAft>
                <a:spcPts val="0"/>
              </a:spcAft>
              <a:buClr>
                <a:schemeClr val="dk2"/>
              </a:buClr>
              <a:buSzPts val="3000"/>
              <a:buFont typeface="Arial"/>
              <a:buNone/>
            </a:pPr>
            <a:r>
              <a:rPr b="0" lang="fr" sz="1600">
                <a:latin typeface="Lato"/>
                <a:ea typeface="Lato"/>
                <a:cs typeface="Lato"/>
                <a:sym typeface="Lato"/>
              </a:rPr>
              <a:t>RANANJA Sahy </a:t>
            </a:r>
            <a:r>
              <a:rPr lang="fr" sz="1600">
                <a:latin typeface="Lato"/>
                <a:ea typeface="Lato"/>
                <a:cs typeface="Lato"/>
                <a:sym typeface="Lato"/>
              </a:rPr>
              <a:t>Tsaroana</a:t>
            </a:r>
            <a:r>
              <a:rPr b="0" lang="fr" sz="1600">
                <a:latin typeface="Lato"/>
                <a:ea typeface="Lato"/>
                <a:cs typeface="Lato"/>
                <a:sym typeface="Lato"/>
              </a:rPr>
              <a:t> ETU1855</a:t>
            </a:r>
            <a:endParaRPr b="0" sz="1600">
              <a:latin typeface="Lato"/>
              <a:ea typeface="Lato"/>
              <a:cs typeface="Lato"/>
              <a:sym typeface="Lato"/>
            </a:endParaRPr>
          </a:p>
        </p:txBody>
      </p:sp>
      <p:pic>
        <p:nvPicPr>
          <p:cNvPr id="79" name="Google Shape;79;p2"/>
          <p:cNvPicPr preferRelativeResize="0"/>
          <p:nvPr/>
        </p:nvPicPr>
        <p:blipFill rotWithShape="1">
          <a:blip r:embed="rId3">
            <a:alphaModFix/>
          </a:blip>
          <a:srcRect b="0" l="0" r="0" t="0"/>
          <a:stretch/>
        </p:blipFill>
        <p:spPr>
          <a:xfrm>
            <a:off x="5823200" y="3135950"/>
            <a:ext cx="3106226" cy="1741722"/>
          </a:xfrm>
          <a:prstGeom prst="rect">
            <a:avLst/>
          </a:prstGeom>
          <a:noFill/>
          <a:ln>
            <a:noFill/>
          </a:ln>
        </p:spPr>
      </p:pic>
      <p:sp>
        <p:nvSpPr>
          <p:cNvPr id="80" name="Google Shape;80;p2"/>
          <p:cNvSpPr txBox="1"/>
          <p:nvPr/>
        </p:nvSpPr>
        <p:spPr>
          <a:xfrm>
            <a:off x="484175" y="996425"/>
            <a:ext cx="5522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 sz="2000" u="none" cap="none" strike="noStrike">
                <a:solidFill>
                  <a:srgbClr val="38761D"/>
                </a:solidFill>
                <a:latin typeface="Lato"/>
                <a:ea typeface="Lato"/>
                <a:cs typeface="Lato"/>
                <a:sym typeface="Lato"/>
              </a:rPr>
              <a:t>Membre du groupe</a:t>
            </a:r>
            <a:endParaRPr b="1" i="0" sz="2000" u="none" cap="none" strike="noStrike">
              <a:solidFill>
                <a:srgbClr val="38761D"/>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53da9f37ee_0_73"/>
          <p:cNvSpPr txBox="1"/>
          <p:nvPr>
            <p:ph type="title"/>
          </p:nvPr>
        </p:nvSpPr>
        <p:spPr>
          <a:xfrm>
            <a:off x="127875" y="529725"/>
            <a:ext cx="8663700" cy="104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38761D"/>
                </a:solidFill>
              </a:rPr>
              <a:t>Tableau des ressources</a:t>
            </a:r>
            <a:endParaRPr>
              <a:solidFill>
                <a:srgbClr val="38761D"/>
              </a:solidFill>
            </a:endParaRPr>
          </a:p>
        </p:txBody>
      </p:sp>
      <p:pic>
        <p:nvPicPr>
          <p:cNvPr id="191" name="Google Shape;191;g253da9f37ee_0_73"/>
          <p:cNvPicPr preferRelativeResize="0"/>
          <p:nvPr/>
        </p:nvPicPr>
        <p:blipFill>
          <a:blip r:embed="rId3">
            <a:alphaModFix/>
          </a:blip>
          <a:stretch>
            <a:fillRect/>
          </a:stretch>
        </p:blipFill>
        <p:spPr>
          <a:xfrm>
            <a:off x="240150" y="1670050"/>
            <a:ext cx="8663698" cy="3292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53da9f37ee_0_77"/>
          <p:cNvSpPr txBox="1"/>
          <p:nvPr>
            <p:ph type="title"/>
          </p:nvPr>
        </p:nvSpPr>
        <p:spPr>
          <a:xfrm>
            <a:off x="177850" y="536750"/>
            <a:ext cx="7779600" cy="92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38761D"/>
                </a:solidFill>
              </a:rPr>
              <a:t>Utilisation des ressources</a:t>
            </a:r>
            <a:endParaRPr>
              <a:solidFill>
                <a:srgbClr val="38761D"/>
              </a:solidFill>
            </a:endParaRPr>
          </a:p>
        </p:txBody>
      </p:sp>
      <p:pic>
        <p:nvPicPr>
          <p:cNvPr id="197" name="Google Shape;197;g253da9f37ee_0_77"/>
          <p:cNvPicPr preferRelativeResize="0"/>
          <p:nvPr/>
        </p:nvPicPr>
        <p:blipFill>
          <a:blip r:embed="rId3">
            <a:alphaModFix/>
          </a:blip>
          <a:stretch>
            <a:fillRect/>
          </a:stretch>
        </p:blipFill>
        <p:spPr>
          <a:xfrm>
            <a:off x="365275" y="1788525"/>
            <a:ext cx="8413450" cy="3152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53da9f37ee_0_100"/>
          <p:cNvSpPr txBox="1"/>
          <p:nvPr>
            <p:ph type="title"/>
          </p:nvPr>
        </p:nvSpPr>
        <p:spPr>
          <a:xfrm>
            <a:off x="1449903" y="653991"/>
            <a:ext cx="6244200" cy="38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38761D"/>
                </a:solidFill>
              </a:rPr>
              <a:t>CONCLUSION</a:t>
            </a:r>
            <a:endParaRPr>
              <a:solidFill>
                <a:srgbClr val="38761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206" name="Shape 206"/>
        <p:cNvGrpSpPr/>
        <p:nvPr/>
      </p:nvGrpSpPr>
      <p:grpSpPr>
        <a:xfrm>
          <a:off x="0" y="0"/>
          <a:ext cx="0" cy="0"/>
          <a:chOff x="0" y="0"/>
          <a:chExt cx="0" cy="0"/>
        </a:xfrm>
      </p:grpSpPr>
      <p:pic>
        <p:nvPicPr>
          <p:cNvPr id="207" name="Google Shape;207;g253da9f37ee_0_93"/>
          <p:cNvPicPr preferRelativeResize="0"/>
          <p:nvPr/>
        </p:nvPicPr>
        <p:blipFill rotWithShape="1">
          <a:blip r:embed="rId3">
            <a:alphaModFix/>
          </a:blip>
          <a:srcRect b="0" l="0" r="0" t="0"/>
          <a:stretch/>
        </p:blipFill>
        <p:spPr>
          <a:xfrm>
            <a:off x="2444700" y="162737"/>
            <a:ext cx="4254600" cy="4818038"/>
          </a:xfrm>
          <a:prstGeom prst="rect">
            <a:avLst/>
          </a:prstGeom>
          <a:noFill/>
          <a:ln>
            <a:noFill/>
          </a:ln>
        </p:spPr>
      </p:pic>
      <p:pic>
        <p:nvPicPr>
          <p:cNvPr descr="Morceau de bande adhésive tenant une note sur la diapositive&#10;" id="208" name="Google Shape;208;g253da9f37ee_0_9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09" name="Google Shape;209;g253da9f37ee_0_93"/>
          <p:cNvSpPr txBox="1"/>
          <p:nvPr/>
        </p:nvSpPr>
        <p:spPr>
          <a:xfrm>
            <a:off x="2808925" y="1573149"/>
            <a:ext cx="3432900" cy="207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fr" sz="3000">
                <a:solidFill>
                  <a:schemeClr val="lt2"/>
                </a:solidFill>
                <a:latin typeface="Raleway"/>
                <a:ea typeface="Raleway"/>
                <a:cs typeface="Raleway"/>
                <a:sym typeface="Raleway"/>
              </a:rPr>
              <a:t>Merci de nous avoir </a:t>
            </a:r>
            <a:r>
              <a:rPr b="1" lang="fr" sz="3000">
                <a:solidFill>
                  <a:schemeClr val="lt2"/>
                </a:solidFill>
                <a:latin typeface="Raleway"/>
                <a:ea typeface="Raleway"/>
                <a:cs typeface="Raleway"/>
                <a:sym typeface="Raleway"/>
              </a:rPr>
              <a:t>écouté</a:t>
            </a:r>
            <a:endParaRPr b="1" i="0" sz="3000" u="none" cap="none" strike="noStrike">
              <a:solidFill>
                <a:schemeClr val="lt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84" name="Shape 84"/>
        <p:cNvGrpSpPr/>
        <p:nvPr/>
      </p:nvGrpSpPr>
      <p:grpSpPr>
        <a:xfrm>
          <a:off x="0" y="0"/>
          <a:ext cx="0" cy="0"/>
          <a:chOff x="0" y="0"/>
          <a:chExt cx="0" cy="0"/>
        </a:xfrm>
      </p:grpSpPr>
      <p:pic>
        <p:nvPicPr>
          <p:cNvPr id="85" name="Google Shape;85;p3"/>
          <p:cNvPicPr preferRelativeResize="0"/>
          <p:nvPr/>
        </p:nvPicPr>
        <p:blipFill rotWithShape="1">
          <a:blip r:embed="rId3">
            <a:alphaModFix/>
          </a:blip>
          <a:srcRect b="0" l="0" r="0" t="0"/>
          <a:stretch/>
        </p:blipFill>
        <p:spPr>
          <a:xfrm>
            <a:off x="2444700" y="162737"/>
            <a:ext cx="4254600" cy="4818038"/>
          </a:xfrm>
          <a:prstGeom prst="rect">
            <a:avLst/>
          </a:prstGeom>
          <a:noFill/>
          <a:ln>
            <a:noFill/>
          </a:ln>
        </p:spPr>
      </p:pic>
      <p:pic>
        <p:nvPicPr>
          <p:cNvPr descr="Morceau de bande adhésive tenant une note sur la diapositive&#10;" id="86" name="Google Shape;86;p3"/>
          <p:cNvPicPr preferRelativeResize="0"/>
          <p:nvPr/>
        </p:nvPicPr>
        <p:blipFill rotWithShape="1">
          <a:blip r:embed="rId4">
            <a:alphaModFix/>
          </a:blip>
          <a:srcRect b="10011" l="9243" r="2118" t="5926"/>
          <a:stretch/>
        </p:blipFill>
        <p:spPr>
          <a:xfrm rot="154828">
            <a:off x="3536000" y="147301"/>
            <a:ext cx="2072000" cy="736050"/>
          </a:xfrm>
          <a:prstGeom prst="rect">
            <a:avLst/>
          </a:prstGeom>
          <a:noFill/>
          <a:ln>
            <a:noFill/>
          </a:ln>
        </p:spPr>
      </p:pic>
      <p:sp>
        <p:nvSpPr>
          <p:cNvPr id="87" name="Google Shape;87;p3"/>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fr" sz="3000" u="none" cap="none" strike="noStrike">
                <a:solidFill>
                  <a:schemeClr val="lt2"/>
                </a:solidFill>
                <a:latin typeface="Raleway"/>
                <a:ea typeface="Raleway"/>
                <a:cs typeface="Raleway"/>
                <a:sym typeface="Raleway"/>
              </a:rPr>
              <a:t>1. Sommaire</a:t>
            </a:r>
            <a:endParaRPr b="1" i="0" sz="3000" u="none" cap="none" strike="noStrike">
              <a:solidFill>
                <a:schemeClr val="lt2"/>
              </a:solidFill>
              <a:latin typeface="Raleway"/>
              <a:ea typeface="Raleway"/>
              <a:cs typeface="Raleway"/>
              <a:sym typeface="Raleway"/>
            </a:endParaRPr>
          </a:p>
        </p:txBody>
      </p:sp>
      <p:sp>
        <p:nvSpPr>
          <p:cNvPr id="88" name="Google Shape;88;p3"/>
          <p:cNvSpPr txBox="1"/>
          <p:nvPr>
            <p:ph idx="4294967295" type="body"/>
          </p:nvPr>
        </p:nvSpPr>
        <p:spPr>
          <a:xfrm>
            <a:off x="2855550" y="1377475"/>
            <a:ext cx="3593100" cy="332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1200">
              <a:solidFill>
                <a:schemeClr val="dk2"/>
              </a:solidFill>
              <a:latin typeface="Raleway"/>
              <a:ea typeface="Raleway"/>
              <a:cs typeface="Raleway"/>
              <a:sym typeface="Raleway"/>
            </a:endParaRPr>
          </a:p>
          <a:p>
            <a:pPr indent="-317500" lvl="0" marL="457200" rtl="0" algn="l">
              <a:lnSpc>
                <a:spcPct val="100000"/>
              </a:lnSpc>
              <a:spcBef>
                <a:spcPts val="1300"/>
              </a:spcBef>
              <a:spcAft>
                <a:spcPts val="0"/>
              </a:spcAft>
              <a:buClr>
                <a:srgbClr val="38761D"/>
              </a:buClr>
              <a:buSzPts val="1400"/>
              <a:buFont typeface="Raleway"/>
              <a:buChar char="➔"/>
            </a:pPr>
            <a:r>
              <a:rPr b="1" lang="fr" sz="1400">
                <a:solidFill>
                  <a:srgbClr val="38761D"/>
                </a:solidFill>
                <a:latin typeface="Raleway"/>
                <a:ea typeface="Raleway"/>
                <a:cs typeface="Raleway"/>
                <a:sym typeface="Raleway"/>
              </a:rPr>
              <a:t>Introduction</a:t>
            </a:r>
            <a:r>
              <a:rPr lang="fr" sz="1200">
                <a:solidFill>
                  <a:schemeClr val="dk2"/>
                </a:solidFill>
                <a:latin typeface="Raleway"/>
                <a:ea typeface="Raleway"/>
                <a:cs typeface="Raleway"/>
                <a:sym typeface="Raleway"/>
              </a:rPr>
              <a:t>.</a:t>
            </a:r>
            <a:endParaRPr sz="1200">
              <a:latin typeface="Raleway"/>
              <a:ea typeface="Raleway"/>
              <a:cs typeface="Raleway"/>
              <a:sym typeface="Raleway"/>
            </a:endParaRPr>
          </a:p>
          <a:p>
            <a:pPr indent="-317500" lvl="0" marL="457200" rtl="0" algn="l">
              <a:lnSpc>
                <a:spcPct val="100000"/>
              </a:lnSpc>
              <a:spcBef>
                <a:spcPts val="700"/>
              </a:spcBef>
              <a:spcAft>
                <a:spcPts val="0"/>
              </a:spcAft>
              <a:buClr>
                <a:srgbClr val="38761D"/>
              </a:buClr>
              <a:buSzPts val="1400"/>
              <a:buFont typeface="Raleway"/>
              <a:buChar char="➔"/>
            </a:pPr>
            <a:r>
              <a:rPr b="1" lang="fr" sz="1400">
                <a:solidFill>
                  <a:srgbClr val="38761D"/>
                </a:solidFill>
                <a:latin typeface="Raleway"/>
                <a:ea typeface="Raleway"/>
                <a:cs typeface="Raleway"/>
                <a:sym typeface="Raleway"/>
              </a:rPr>
              <a:t>Fonctionnalité</a:t>
            </a:r>
            <a:endParaRPr b="1" sz="1400">
              <a:solidFill>
                <a:srgbClr val="38761D"/>
              </a:solidFill>
              <a:latin typeface="Raleway"/>
              <a:ea typeface="Raleway"/>
              <a:cs typeface="Raleway"/>
              <a:sym typeface="Raleway"/>
            </a:endParaRPr>
          </a:p>
          <a:p>
            <a:pPr indent="0" lvl="0" marL="457200" rtl="0" algn="l">
              <a:lnSpc>
                <a:spcPct val="100000"/>
              </a:lnSpc>
              <a:spcBef>
                <a:spcPts val="700"/>
              </a:spcBef>
              <a:spcAft>
                <a:spcPts val="0"/>
              </a:spcAft>
              <a:buNone/>
            </a:pPr>
            <a:r>
              <a:rPr lang="fr" sz="1200">
                <a:latin typeface="Raleway"/>
                <a:ea typeface="Raleway"/>
                <a:cs typeface="Raleway"/>
                <a:sym typeface="Raleway"/>
              </a:rPr>
              <a:t>Suivi de projet</a:t>
            </a:r>
            <a:endParaRPr sz="1200">
              <a:latin typeface="Raleway"/>
              <a:ea typeface="Raleway"/>
              <a:cs typeface="Raleway"/>
              <a:sym typeface="Raleway"/>
            </a:endParaRPr>
          </a:p>
          <a:p>
            <a:pPr indent="0" lvl="0" marL="457200" rtl="0" algn="l">
              <a:lnSpc>
                <a:spcPct val="100000"/>
              </a:lnSpc>
              <a:spcBef>
                <a:spcPts val="700"/>
              </a:spcBef>
              <a:spcAft>
                <a:spcPts val="0"/>
              </a:spcAft>
              <a:buNone/>
            </a:pPr>
            <a:r>
              <a:rPr lang="fr" sz="1200">
                <a:latin typeface="Raleway"/>
                <a:ea typeface="Raleway"/>
                <a:cs typeface="Raleway"/>
                <a:sym typeface="Raleway"/>
              </a:rPr>
              <a:t>Gestion de ressource</a:t>
            </a:r>
            <a:endParaRPr sz="1200">
              <a:latin typeface="Raleway"/>
              <a:ea typeface="Raleway"/>
              <a:cs typeface="Raleway"/>
              <a:sym typeface="Raleway"/>
            </a:endParaRPr>
          </a:p>
          <a:p>
            <a:pPr indent="-317500" lvl="0" marL="457200" rtl="0" algn="l">
              <a:lnSpc>
                <a:spcPct val="100000"/>
              </a:lnSpc>
              <a:spcBef>
                <a:spcPts val="700"/>
              </a:spcBef>
              <a:spcAft>
                <a:spcPts val="0"/>
              </a:spcAft>
              <a:buClr>
                <a:srgbClr val="38761D"/>
              </a:buClr>
              <a:buSzPts val="1400"/>
              <a:buFont typeface="Raleway"/>
              <a:buChar char="➔"/>
            </a:pPr>
            <a:r>
              <a:rPr b="1" lang="fr" sz="1400">
                <a:solidFill>
                  <a:srgbClr val="38761D"/>
                </a:solidFill>
                <a:latin typeface="Raleway"/>
                <a:ea typeface="Raleway"/>
                <a:cs typeface="Raleway"/>
                <a:sym typeface="Raleway"/>
              </a:rPr>
              <a:t>Objectif de Ms project et Exemple</a:t>
            </a:r>
            <a:endParaRPr b="1" sz="1400">
              <a:solidFill>
                <a:srgbClr val="38761D"/>
              </a:solidFill>
              <a:latin typeface="Raleway"/>
              <a:ea typeface="Raleway"/>
              <a:cs typeface="Raleway"/>
              <a:sym typeface="Raleway"/>
            </a:endParaRPr>
          </a:p>
          <a:p>
            <a:pPr indent="-317500" lvl="0" marL="457200" rtl="0" algn="l">
              <a:lnSpc>
                <a:spcPct val="100000"/>
              </a:lnSpc>
              <a:spcBef>
                <a:spcPts val="700"/>
              </a:spcBef>
              <a:spcAft>
                <a:spcPts val="700"/>
              </a:spcAft>
              <a:buClr>
                <a:srgbClr val="38761D"/>
              </a:buClr>
              <a:buSzPts val="1400"/>
              <a:buFont typeface="Raleway"/>
              <a:buChar char="➔"/>
            </a:pPr>
            <a:r>
              <a:rPr b="1" lang="fr" sz="1400">
                <a:solidFill>
                  <a:srgbClr val="38761D"/>
                </a:solidFill>
                <a:latin typeface="Raleway"/>
                <a:ea typeface="Raleway"/>
                <a:cs typeface="Raleway"/>
                <a:sym typeface="Raleway"/>
              </a:rPr>
              <a:t>Conclusion</a:t>
            </a:r>
            <a:br>
              <a:rPr lang="fr" sz="1400">
                <a:latin typeface="Raleway"/>
                <a:ea typeface="Raleway"/>
                <a:cs typeface="Raleway"/>
                <a:sym typeface="Raleway"/>
              </a:rPr>
            </a:br>
            <a:r>
              <a:rPr lang="fr" sz="1200">
                <a:latin typeface="Raleway"/>
                <a:ea typeface="Raleway"/>
                <a:cs typeface="Raleway"/>
                <a:sym typeface="Raleway"/>
              </a:rPr>
              <a:t>Ms project peut-il faire </a:t>
            </a:r>
            <a:r>
              <a:rPr lang="fr" sz="1200">
                <a:latin typeface="Raleway"/>
                <a:ea typeface="Raleway"/>
                <a:cs typeface="Raleway"/>
                <a:sym typeface="Raleway"/>
              </a:rPr>
              <a:t>partie</a:t>
            </a:r>
            <a:r>
              <a:rPr lang="fr" sz="1200">
                <a:latin typeface="Raleway"/>
                <a:ea typeface="Raleway"/>
                <a:cs typeface="Raleway"/>
                <a:sym typeface="Raleway"/>
              </a:rPr>
              <a:t> d’un SI?</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type="title"/>
          </p:nvPr>
        </p:nvSpPr>
        <p:spPr>
          <a:xfrm>
            <a:off x="283100" y="483550"/>
            <a:ext cx="86316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fr"/>
              <a:t>Qu’est ce que </a:t>
            </a:r>
            <a:r>
              <a:rPr lang="fr">
                <a:solidFill>
                  <a:srgbClr val="38761D"/>
                </a:solidFill>
              </a:rPr>
              <a:t>MS project</a:t>
            </a:r>
            <a:r>
              <a:rPr lang="fr"/>
              <a:t> ?</a:t>
            </a:r>
            <a:endParaRPr/>
          </a:p>
        </p:txBody>
      </p:sp>
      <p:sp>
        <p:nvSpPr>
          <p:cNvPr id="94" name="Google Shape;94;p4"/>
          <p:cNvSpPr txBox="1"/>
          <p:nvPr/>
        </p:nvSpPr>
        <p:spPr>
          <a:xfrm>
            <a:off x="526275" y="2084075"/>
            <a:ext cx="76977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fr" sz="2000" u="none" cap="none" strike="noStrike">
                <a:solidFill>
                  <a:schemeClr val="lt1"/>
                </a:solidFill>
                <a:latin typeface="Lato"/>
                <a:ea typeface="Lato"/>
                <a:cs typeface="Lato"/>
                <a:sym typeface="Lato"/>
              </a:rPr>
              <a:t>Microsoft Project est un logiciel de la suite Microsoft Office. Il s’agit d’un logiciel de gestion de projet et plus </a:t>
            </a:r>
            <a:r>
              <a:rPr lang="fr" sz="2000">
                <a:solidFill>
                  <a:schemeClr val="lt1"/>
                </a:solidFill>
                <a:latin typeface="Lato"/>
                <a:ea typeface="Lato"/>
                <a:cs typeface="Lato"/>
                <a:sym typeface="Lato"/>
              </a:rPr>
              <a:t>précisément</a:t>
            </a:r>
            <a:r>
              <a:rPr b="0" i="0" lang="fr" sz="2000" u="none" cap="none" strike="noStrike">
                <a:solidFill>
                  <a:schemeClr val="lt1"/>
                </a:solidFill>
                <a:latin typeface="Lato"/>
                <a:ea typeface="Lato"/>
                <a:cs typeface="Lato"/>
                <a:sym typeface="Lato"/>
              </a:rPr>
              <a:t> de gestion de planning de projet. Nous allons voir ensemble les fonctionnalités de base du logiciel qui ne représente que 10 % de ses capacités </a:t>
            </a:r>
            <a:endParaRPr b="0" i="0" sz="2000" u="none" cap="none" strike="noStrike">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53da9f37ee_0_104"/>
          <p:cNvSpPr txBox="1"/>
          <p:nvPr>
            <p:ph type="title"/>
          </p:nvPr>
        </p:nvSpPr>
        <p:spPr>
          <a:xfrm>
            <a:off x="1449903" y="653991"/>
            <a:ext cx="6244200" cy="38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38761D"/>
                </a:solidFill>
              </a:rPr>
              <a:t>Fonctionnalités</a:t>
            </a:r>
            <a:endParaRPr>
              <a:solidFill>
                <a:srgbClr val="38761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283103" y="712142"/>
            <a:ext cx="6244200" cy="94284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fr">
                <a:solidFill>
                  <a:srgbClr val="38761D"/>
                </a:solidFill>
              </a:rPr>
              <a:t>Ressource travail</a:t>
            </a:r>
            <a:endParaRPr>
              <a:solidFill>
                <a:srgbClr val="38761D"/>
              </a:solidFill>
            </a:endParaRPr>
          </a:p>
        </p:txBody>
      </p:sp>
      <p:sp>
        <p:nvSpPr>
          <p:cNvPr id="105" name="Google Shape;105;p6"/>
          <p:cNvSpPr txBox="1"/>
          <p:nvPr/>
        </p:nvSpPr>
        <p:spPr>
          <a:xfrm>
            <a:off x="283100" y="1936675"/>
            <a:ext cx="8621400" cy="26781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rgbClr val="38761D"/>
              </a:buClr>
              <a:buSzPts val="2400"/>
              <a:buFont typeface="Arial"/>
              <a:buChar char="-"/>
            </a:pPr>
            <a:r>
              <a:rPr b="0" i="0" lang="fr" sz="2400" u="none" cap="none" strike="noStrike">
                <a:solidFill>
                  <a:srgbClr val="F8F8F8"/>
                </a:solidFill>
                <a:latin typeface="Arial"/>
                <a:ea typeface="Arial"/>
                <a:cs typeface="Arial"/>
                <a:sym typeface="Arial"/>
              </a:rPr>
              <a:t>Les ressources de travail comprennent les personnes et les </a:t>
            </a:r>
            <a:r>
              <a:rPr lang="fr" sz="2400">
                <a:solidFill>
                  <a:srgbClr val="F8F8F8"/>
                </a:solidFill>
              </a:rPr>
              <a:t>é</a:t>
            </a:r>
            <a:r>
              <a:rPr b="0" i="0" lang="fr" sz="2400" u="none" cap="none" strike="noStrike">
                <a:solidFill>
                  <a:srgbClr val="F8F8F8"/>
                </a:solidFill>
                <a:latin typeface="Arial"/>
                <a:ea typeface="Arial"/>
                <a:cs typeface="Arial"/>
                <a:sym typeface="Arial"/>
              </a:rPr>
              <a:t>quipements n</a:t>
            </a:r>
            <a:r>
              <a:rPr lang="fr" sz="2400">
                <a:solidFill>
                  <a:srgbClr val="F8F8F8"/>
                </a:solidFill>
              </a:rPr>
              <a:t>é</a:t>
            </a:r>
            <a:r>
              <a:rPr b="0" i="0" lang="fr" sz="2400" u="none" cap="none" strike="noStrike">
                <a:solidFill>
                  <a:srgbClr val="F8F8F8"/>
                </a:solidFill>
                <a:latin typeface="Arial"/>
                <a:ea typeface="Arial"/>
                <a:cs typeface="Arial"/>
                <a:sym typeface="Arial"/>
              </a:rPr>
              <a:t>cessaires pour effectuer les tâches du projet. Une ressource de type travail peut être réaffectée mais pas épuisée.</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8F8F8"/>
              </a:solidFill>
              <a:latin typeface="Arial"/>
              <a:ea typeface="Arial"/>
              <a:cs typeface="Arial"/>
              <a:sym typeface="Arial"/>
            </a:endParaRPr>
          </a:p>
          <a:p>
            <a:pPr indent="-381000" lvl="0" marL="457200" marR="0" rtl="0" algn="l">
              <a:lnSpc>
                <a:spcPct val="100000"/>
              </a:lnSpc>
              <a:spcBef>
                <a:spcPts val="0"/>
              </a:spcBef>
              <a:spcAft>
                <a:spcPts val="0"/>
              </a:spcAft>
              <a:buClr>
                <a:srgbClr val="38761D"/>
              </a:buClr>
              <a:buSzPts val="2400"/>
              <a:buFont typeface="Arial"/>
              <a:buChar char="-"/>
            </a:pPr>
            <a:r>
              <a:rPr b="0" i="0" lang="fr" sz="2400" u="none" cap="none" strike="noStrike">
                <a:solidFill>
                  <a:srgbClr val="F8F8F8"/>
                </a:solidFill>
                <a:latin typeface="Arial"/>
                <a:ea typeface="Arial"/>
                <a:cs typeface="Arial"/>
                <a:sym typeface="Arial"/>
              </a:rPr>
              <a:t>Capacit</a:t>
            </a:r>
            <a:r>
              <a:rPr lang="fr" sz="2400">
                <a:solidFill>
                  <a:srgbClr val="F8F8F8"/>
                </a:solidFill>
              </a:rPr>
              <a:t>é</a:t>
            </a:r>
            <a:endParaRPr/>
          </a:p>
          <a:p>
            <a:pPr indent="-381000" lvl="0" marL="457200" marR="0" rtl="0" algn="l">
              <a:lnSpc>
                <a:spcPct val="100000"/>
              </a:lnSpc>
              <a:spcBef>
                <a:spcPts val="0"/>
              </a:spcBef>
              <a:spcAft>
                <a:spcPts val="0"/>
              </a:spcAft>
              <a:buClr>
                <a:srgbClr val="38761D"/>
              </a:buClr>
              <a:buSzPts val="2400"/>
              <a:buFont typeface="Arial"/>
              <a:buChar char="-"/>
            </a:pPr>
            <a:r>
              <a:rPr b="0" i="0" lang="fr" sz="2400" u="none" cap="none" strike="noStrike">
                <a:solidFill>
                  <a:srgbClr val="F8F8F8"/>
                </a:solidFill>
                <a:latin typeface="Arial"/>
                <a:ea typeface="Arial"/>
                <a:cs typeface="Arial"/>
                <a:sym typeface="Arial"/>
              </a:rPr>
              <a:t>Tarif par heure, jour,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ph type="title"/>
          </p:nvPr>
        </p:nvSpPr>
        <p:spPr>
          <a:xfrm>
            <a:off x="370800" y="489200"/>
            <a:ext cx="8402400" cy="68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fr">
                <a:solidFill>
                  <a:srgbClr val="38761D"/>
                </a:solidFill>
              </a:rPr>
              <a:t>Affectation des ressources </a:t>
            </a:r>
            <a:endParaRPr>
              <a:solidFill>
                <a:srgbClr val="38761D"/>
              </a:solidFill>
            </a:endParaRPr>
          </a:p>
        </p:txBody>
      </p:sp>
      <p:sp>
        <p:nvSpPr>
          <p:cNvPr id="111" name="Google Shape;111;p7"/>
          <p:cNvSpPr txBox="1"/>
          <p:nvPr/>
        </p:nvSpPr>
        <p:spPr>
          <a:xfrm>
            <a:off x="884990" y="1397516"/>
            <a:ext cx="7374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2000" u="none" cap="none" strike="noStrike">
                <a:solidFill>
                  <a:schemeClr val="lt1"/>
                </a:solidFill>
                <a:latin typeface="Arial"/>
                <a:ea typeface="Arial"/>
                <a:cs typeface="Arial"/>
                <a:sym typeface="Arial"/>
              </a:rPr>
              <a:t>Une affectation représente une ressource attribuée à une tâche</a:t>
            </a:r>
            <a:endParaRPr/>
          </a:p>
        </p:txBody>
      </p:sp>
      <p:pic>
        <p:nvPicPr>
          <p:cNvPr id="112" name="Google Shape;112;p7"/>
          <p:cNvPicPr preferRelativeResize="0"/>
          <p:nvPr/>
        </p:nvPicPr>
        <p:blipFill rotWithShape="1">
          <a:blip r:embed="rId3">
            <a:alphaModFix/>
          </a:blip>
          <a:srcRect b="0" l="0" r="0" t="0"/>
          <a:stretch/>
        </p:blipFill>
        <p:spPr>
          <a:xfrm>
            <a:off x="1395950" y="2175275"/>
            <a:ext cx="6045624" cy="2887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type="title"/>
          </p:nvPr>
        </p:nvSpPr>
        <p:spPr>
          <a:xfrm>
            <a:off x="88775" y="509725"/>
            <a:ext cx="8900100" cy="75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fr">
                <a:solidFill>
                  <a:srgbClr val="38761D"/>
                </a:solidFill>
              </a:rPr>
              <a:t>Surutilisation des ressources</a:t>
            </a:r>
            <a:endParaRPr>
              <a:solidFill>
                <a:srgbClr val="38761D"/>
              </a:solidFill>
            </a:endParaRPr>
          </a:p>
        </p:txBody>
      </p:sp>
      <p:sp>
        <p:nvSpPr>
          <p:cNvPr id="118" name="Google Shape;118;p8"/>
          <p:cNvSpPr txBox="1"/>
          <p:nvPr/>
        </p:nvSpPr>
        <p:spPr>
          <a:xfrm>
            <a:off x="435050" y="1359875"/>
            <a:ext cx="8525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2000" u="none" cap="none" strike="noStrike">
                <a:solidFill>
                  <a:srgbClr val="F8F8F8"/>
                </a:solidFill>
                <a:latin typeface="Arial"/>
                <a:ea typeface="Arial"/>
                <a:cs typeface="Arial"/>
                <a:sym typeface="Arial"/>
              </a:rPr>
              <a:t>Une ressource est surutilisée lorsqu’elle est affectée pendant une période de temps au-delà de sa disponibilité ou de sa capacité maximale. </a:t>
            </a:r>
            <a:endParaRPr/>
          </a:p>
        </p:txBody>
      </p:sp>
      <p:pic>
        <p:nvPicPr>
          <p:cNvPr id="119" name="Google Shape;119;p8"/>
          <p:cNvPicPr preferRelativeResize="0"/>
          <p:nvPr/>
        </p:nvPicPr>
        <p:blipFill rotWithShape="1">
          <a:blip r:embed="rId3">
            <a:alphaModFix/>
          </a:blip>
          <a:srcRect b="0" l="0" r="0" t="0"/>
          <a:stretch/>
        </p:blipFill>
        <p:spPr>
          <a:xfrm>
            <a:off x="1834050" y="2347475"/>
            <a:ext cx="5475898"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9"/>
          <p:cNvSpPr txBox="1"/>
          <p:nvPr>
            <p:ph type="title"/>
          </p:nvPr>
        </p:nvSpPr>
        <p:spPr>
          <a:xfrm>
            <a:off x="88200" y="545700"/>
            <a:ext cx="8967600" cy="71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fr">
                <a:solidFill>
                  <a:srgbClr val="38761D"/>
                </a:solidFill>
              </a:rPr>
              <a:t>Nivellement des ressources</a:t>
            </a:r>
            <a:endParaRPr>
              <a:solidFill>
                <a:srgbClr val="38761D"/>
              </a:solidFill>
            </a:endParaRPr>
          </a:p>
        </p:txBody>
      </p:sp>
      <p:sp>
        <p:nvSpPr>
          <p:cNvPr id="125" name="Google Shape;125;p9"/>
          <p:cNvSpPr txBox="1"/>
          <p:nvPr/>
        </p:nvSpPr>
        <p:spPr>
          <a:xfrm>
            <a:off x="613804" y="1780466"/>
            <a:ext cx="693262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2000" u="none" cap="none" strike="noStrike">
                <a:solidFill>
                  <a:schemeClr val="lt1"/>
                </a:solidFill>
                <a:latin typeface="Arial"/>
                <a:ea typeface="Arial"/>
                <a:cs typeface="Arial"/>
                <a:sym typeface="Arial"/>
              </a:rPr>
              <a:t>Le nivellement permet de résoudre les surutilisations de ressources dans le projet. Le nivellement fonctionne de deux manières :</a:t>
            </a:r>
            <a:endParaRPr/>
          </a:p>
        </p:txBody>
      </p:sp>
      <p:sp>
        <p:nvSpPr>
          <p:cNvPr id="126" name="Google Shape;126;p9"/>
          <p:cNvSpPr txBox="1"/>
          <p:nvPr/>
        </p:nvSpPr>
        <p:spPr>
          <a:xfrm>
            <a:off x="613804" y="3363034"/>
            <a:ext cx="6684579" cy="101566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fr" sz="2000" u="none" cap="none" strike="noStrike">
                <a:solidFill>
                  <a:schemeClr val="lt1"/>
                </a:solidFill>
                <a:latin typeface="Arial"/>
                <a:ea typeface="Arial"/>
                <a:cs typeface="Arial"/>
                <a:sym typeface="Arial"/>
              </a:rPr>
              <a:t>En </a:t>
            </a:r>
            <a:r>
              <a:rPr b="0" i="0" lang="fr" sz="2000" u="none" cap="none" strike="noStrike">
                <a:solidFill>
                  <a:srgbClr val="8FD9FF"/>
                </a:solidFill>
                <a:latin typeface="Arial"/>
                <a:ea typeface="Arial"/>
                <a:cs typeface="Arial"/>
                <a:sym typeface="Arial"/>
              </a:rPr>
              <a:t>retardant</a:t>
            </a:r>
            <a:r>
              <a:rPr b="0" i="0" lang="fr" sz="2000" u="none" cap="none" strike="noStrike">
                <a:solidFill>
                  <a:schemeClr val="lt1"/>
                </a:solidFill>
                <a:latin typeface="Arial"/>
                <a:ea typeface="Arial"/>
                <a:cs typeface="Arial"/>
                <a:sym typeface="Arial"/>
              </a:rPr>
              <a:t> une tâche jusqu’à ce que la ressource surutilisée soit libérée.</a:t>
            </a:r>
            <a:endParaRPr/>
          </a:p>
          <a:p>
            <a:pPr indent="-342900" lvl="0" marL="342900" marR="0" rtl="0" algn="l">
              <a:lnSpc>
                <a:spcPct val="100000"/>
              </a:lnSpc>
              <a:spcBef>
                <a:spcPts val="0"/>
              </a:spcBef>
              <a:spcAft>
                <a:spcPts val="0"/>
              </a:spcAft>
              <a:buClr>
                <a:srgbClr val="000000"/>
              </a:buClr>
              <a:buSzPts val="2000"/>
              <a:buFont typeface="Arial"/>
              <a:buChar char="-"/>
            </a:pPr>
            <a:r>
              <a:rPr b="0" i="0" lang="fr" sz="2000" u="none" cap="none" strike="noStrike">
                <a:solidFill>
                  <a:schemeClr val="lt1"/>
                </a:solidFill>
                <a:latin typeface="Arial"/>
                <a:ea typeface="Arial"/>
                <a:cs typeface="Arial"/>
                <a:sym typeface="Arial"/>
              </a:rPr>
              <a:t>Ou en </a:t>
            </a:r>
            <a:r>
              <a:rPr b="0" i="0" lang="fr" sz="2000" u="none" cap="none" strike="noStrike">
                <a:solidFill>
                  <a:srgbClr val="8FD9FF"/>
                </a:solidFill>
                <a:latin typeface="Arial"/>
                <a:ea typeface="Arial"/>
                <a:cs typeface="Arial"/>
                <a:sym typeface="Arial"/>
              </a:rPr>
              <a:t>fractionnant </a:t>
            </a:r>
            <a:r>
              <a:rPr b="0" i="0" lang="fr" sz="2000" u="none" cap="none" strike="noStrike">
                <a:solidFill>
                  <a:schemeClr val="lt1"/>
                </a:solidFill>
                <a:latin typeface="Arial"/>
                <a:ea typeface="Arial"/>
                <a:cs typeface="Arial"/>
                <a:sym typeface="Arial"/>
              </a:rPr>
              <a:t>les tâches.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